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 SemiBol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Fira Mono"/>
      <p:regular r:id="rId40"/>
      <p:bold r:id="rId41"/>
    </p:embeddedFont>
    <p:embeddedFont>
      <p:font typeface="Montserrat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Mono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regular.fntdata"/><Relationship Id="rId41" Type="http://schemas.openxmlformats.org/officeDocument/2006/relationships/font" Target="fonts/FiraMono-bold.fntdata"/><Relationship Id="rId22" Type="http://schemas.openxmlformats.org/officeDocument/2006/relationships/slide" Target="slides/slide17.xml"/><Relationship Id="rId44" Type="http://schemas.openxmlformats.org/officeDocument/2006/relationships/font" Target="fonts/MontserratMedium-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Medium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bold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8785eb8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8785eb8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8785eb8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8785eb8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8785eb8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8785eb8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8785eb88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8785eb8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8785eb88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8785eb88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8785eb88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8785eb88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8785eb88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8785eb88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8785eb88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8785eb88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8785eb88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8785eb88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8785eb88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8785eb88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8785eb88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8785eb88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8785eb88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8785eb88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8785eb88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8785eb88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781c1f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781c1f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8785eb8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8785eb8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83dfec6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83dfec6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gif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Axis - Cross Axis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326000" y="1152475"/>
            <a:ext cx="86661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Al trabajar de esta manera, nos encontramos con que tenemos un </a:t>
            </a:r>
            <a:r>
              <a:rPr b="1" i="1" lang="es"/>
              <a:t>Eje Principal</a:t>
            </a:r>
            <a:r>
              <a:rPr lang="es"/>
              <a:t> (main axis) y un </a:t>
            </a:r>
            <a:r>
              <a:rPr b="1" i="1" lang="es"/>
              <a:t>Eje secundario</a:t>
            </a:r>
            <a:r>
              <a:rPr lang="es"/>
              <a:t> (cross axis).</a:t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38" y="1800475"/>
            <a:ext cx="5052926" cy="28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no depende de una única propiedad</a:t>
            </a:r>
            <a:r>
              <a:rPr lang="es"/>
              <a:t> si no que se encuentra compuesto por un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s"/>
              <a:t> de ellas que nos permiten configurar la </a:t>
            </a:r>
            <a:r>
              <a:rPr lang="es" u="sng"/>
              <a:t>disposición</a:t>
            </a:r>
            <a:r>
              <a:rPr lang="es"/>
              <a:t> de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nuestros elementos</a:t>
            </a:r>
            <a:r>
              <a:rPr lang="es"/>
              <a:t> en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contenedores flexibles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su mayoría, </a:t>
            </a:r>
            <a:r>
              <a:rPr lang="es" u="sng"/>
              <a:t>estas propiedades son aplicadas a los elementos padres</a:t>
            </a:r>
            <a:r>
              <a:rPr lang="es"/>
              <a:t> (flex container) aunque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algunas</a:t>
            </a:r>
            <a:r>
              <a:rPr lang="es"/>
              <a:t> se usan en los </a:t>
            </a:r>
            <a:r>
              <a:rPr b="1" i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elementos hijos</a:t>
            </a:r>
            <a:r>
              <a:rPr lang="es"/>
              <a:t> (flex item).</a:t>
            </a:r>
            <a:endParaRPr/>
          </a:p>
        </p:txBody>
      </p:sp>
      <p:sp>
        <p:nvSpPr>
          <p:cNvPr id="224" name="Google Shape;224;p26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Declaración de Contenedor Flexible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326000" y="1152475"/>
            <a:ext cx="85206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primero que debemos hacer </a:t>
            </a:r>
            <a:r>
              <a:rPr b="1" lang="es"/>
              <a:t>para comenzar a usar flex</a:t>
            </a:r>
            <a:r>
              <a:rPr lang="es"/>
              <a:t> es declarar a nuestro </a:t>
            </a:r>
            <a:r>
              <a:rPr i="1" lang="es" u="sng"/>
              <a:t>contenedor padre</a:t>
            </a:r>
            <a:r>
              <a:rPr lang="es"/>
              <a:t>, que </a:t>
            </a:r>
            <a:r>
              <a:rPr b="1" lang="es">
                <a:solidFill>
                  <a:srgbClr val="FF8B39"/>
                </a:solidFill>
              </a:rPr>
              <a:t>sus hijos</a:t>
            </a:r>
            <a:r>
              <a:rPr lang="es"/>
              <a:t> serán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posicionados</a:t>
            </a:r>
            <a:r>
              <a:rPr lang="es"/>
              <a:t> de forma </a:t>
            </a:r>
            <a:r>
              <a:rPr b="1" lang="es"/>
              <a:t>flexible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Eso lo hacemos con la propiedad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display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que ya conocemos, pero ahora con el valor: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flex;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00" y="2462775"/>
            <a:ext cx="4475575" cy="18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425" y="2653490"/>
            <a:ext cx="3353925" cy="1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Dirección - Multilínea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26000" y="1152475"/>
            <a:ext cx="44454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manejar la </a:t>
            </a:r>
            <a:r>
              <a:rPr b="1" lang="es"/>
              <a:t>dirección</a:t>
            </a:r>
            <a:r>
              <a:rPr lang="es"/>
              <a:t> de nuestros items vamos a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utilizar</a:t>
            </a:r>
            <a:r>
              <a:rPr lang="es"/>
              <a:t>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flex-direction </a:t>
            </a:r>
            <a:r>
              <a:rPr lang="es"/>
              <a:t>que puede tomar los valores: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row</a:t>
            </a: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| row-reverse | column |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olumn-reverse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0" y="2554775"/>
            <a:ext cx="3690000" cy="16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4707200" y="1152475"/>
            <a:ext cx="43422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queremos un comportamiento </a:t>
            </a:r>
            <a:r>
              <a:rPr b="1" lang="es">
                <a:solidFill>
                  <a:srgbClr val="FF8B39"/>
                </a:solidFill>
              </a:rPr>
              <a:t>multilínea</a:t>
            </a:r>
            <a:r>
              <a:rPr lang="es"/>
              <a:t> entonces </a:t>
            </a:r>
            <a:r>
              <a:rPr lang="es" u="sng"/>
              <a:t>nuestra propiedad</a:t>
            </a:r>
            <a:r>
              <a:rPr lang="es"/>
              <a:t> es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flex-wrap </a:t>
            </a:r>
            <a:r>
              <a:rPr lang="es"/>
              <a:t>que puede tomar los valores: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wrap | wrap-reverse | nowrap</a:t>
            </a: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endParaRPr>
              <a:solidFill>
                <a:srgbClr val="F9F9F9"/>
              </a:solidFill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163" y="2630500"/>
            <a:ext cx="29622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381300" y="43065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r>
              <a:rPr lang="es" sz="900">
                <a:solidFill>
                  <a:srgbClr val="41414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valores por defecto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490250" y="615225"/>
            <a:ext cx="8061000" cy="22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flex-direction</a:t>
            </a:r>
            <a:r>
              <a:rPr lang="es" sz="2700"/>
              <a:t> y </a:t>
            </a: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flex-wrap</a:t>
            </a:r>
            <a:r>
              <a:rPr b="0" lang="es" sz="2700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2700"/>
              <a:t>se pueden declarar juntos mediante el shorthand </a:t>
            </a: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flex-flow</a:t>
            </a:r>
            <a:r>
              <a:rPr lang="es" sz="2700"/>
              <a:t>.</a:t>
            </a:r>
            <a:endParaRPr sz="27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75" y="2792100"/>
            <a:ext cx="39433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Espaciado</a:t>
            </a:r>
            <a:r>
              <a:rPr lang="es"/>
              <a:t> - Orden</a:t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26000" y="1152475"/>
            <a:ext cx="41808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manejar el espaciado entre nuestros items vamos a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utilizar</a:t>
            </a:r>
            <a:r>
              <a:rPr lang="es"/>
              <a:t>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gap</a:t>
            </a:r>
            <a:r>
              <a:rPr lang="es">
                <a:solidFill>
                  <a:srgbClr val="F9F9F9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que toma cualquier unidad de medida conocida.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600" y="2210225"/>
            <a:ext cx="193357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4506800" y="1152475"/>
            <a:ext cx="4542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cambiar el orden de nuestros </a:t>
            </a:r>
            <a:r>
              <a:rPr lang="es"/>
              <a:t>hijos</a:t>
            </a:r>
            <a:r>
              <a:rPr lang="es"/>
              <a:t> con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order</a:t>
            </a:r>
            <a:r>
              <a:rPr lang="es"/>
              <a:t>, esta propiedad se aplica sobre el item hijo con el valor de posición que debe tomar.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013" y="2914513"/>
            <a:ext cx="18764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763" y="2120013"/>
            <a:ext cx="1882127" cy="25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326000" y="1152475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ayuda a </a:t>
            </a:r>
            <a:r>
              <a:rPr b="1" lang="es"/>
              <a:t>distribuir</a:t>
            </a:r>
            <a:r>
              <a:rPr lang="es"/>
              <a:t> el espacio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sobrante</a:t>
            </a:r>
            <a:r>
              <a:rPr lang="es"/>
              <a:t> del contenedor </a:t>
            </a:r>
            <a:r>
              <a:rPr lang="es" u="sng"/>
              <a:t>padre entre los items hijos</a:t>
            </a:r>
            <a:r>
              <a:rPr lang="es"/>
              <a:t>. Se declara en estos últimos a través de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flex-grow</a:t>
            </a:r>
            <a:r>
              <a:rPr lang="es">
                <a:solidFill>
                  <a:srgbClr val="41414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y su valor es un </a:t>
            </a:r>
            <a:r>
              <a:rPr b="1" lang="es"/>
              <a:t>número entero</a:t>
            </a:r>
            <a:r>
              <a:rPr lang="es"/>
              <a:t> que indica </a:t>
            </a:r>
            <a:r>
              <a:rPr lang="es"/>
              <a:t>cuánto</a:t>
            </a:r>
            <a:r>
              <a:rPr lang="es"/>
              <a:t> le corresponde de ese sobrante.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4" name="Google Shape;264;p3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Grow</a:t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3555950" y="2131425"/>
            <a:ext cx="37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8C823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200px*3 = 600px | 400px/8 = 50xp</a:t>
            </a:r>
            <a:endParaRPr>
              <a:solidFill>
                <a:srgbClr val="F8C823"/>
              </a:solidFill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0" y="2131425"/>
            <a:ext cx="1704363" cy="24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274" y="2570125"/>
            <a:ext cx="5852749" cy="20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376075" y="1504350"/>
            <a:ext cx="4180800" cy="21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flex-shrink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funciona </a:t>
            </a:r>
            <a:r>
              <a:rPr lang="es" u="sng"/>
              <a:t>igual</a:t>
            </a:r>
            <a:r>
              <a:rPr lang="es"/>
              <a:t> que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flex-grow</a:t>
            </a:r>
            <a:r>
              <a:rPr lang="es"/>
              <a:t> solo que en este caso va a </a:t>
            </a:r>
            <a:r>
              <a:rPr b="1" lang="es"/>
              <a:t>determinar</a:t>
            </a:r>
            <a:r>
              <a:rPr lang="es"/>
              <a:t> </a:t>
            </a:r>
            <a:r>
              <a:rPr lang="es"/>
              <a:t>qué</a:t>
            </a:r>
            <a:r>
              <a:rPr lang="es"/>
              <a:t> sucede cuando </a:t>
            </a:r>
            <a:r>
              <a:rPr i="1" lang="es" u="sng"/>
              <a:t>al elemento padre</a:t>
            </a:r>
            <a:r>
              <a:rPr lang="es"/>
              <a:t> </a:t>
            </a:r>
            <a:r>
              <a:rPr b="1" lang="es">
                <a:solidFill>
                  <a:srgbClr val="E15BBA"/>
                </a:solidFill>
              </a:rPr>
              <a:t>le falta</a:t>
            </a:r>
            <a:r>
              <a:rPr lang="es"/>
              <a:t> espacio para ubicar a sus hijos, es decir, de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quien toma el espacio faltante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El valor y como se calcula es igual que el anterior.</a:t>
            </a:r>
            <a:endParaRPr b="1" i="1"/>
          </a:p>
        </p:txBody>
      </p:sp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Shrink 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425" y="1205675"/>
            <a:ext cx="2172650" cy="27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378550" y="3459825"/>
            <a:ext cx="3963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es el shorthand property de las 3 anteriores.</a:t>
            </a:r>
            <a:endParaRPr b="1" i="1"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307025" y="1568750"/>
            <a:ext cx="3963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flex-basis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nos permite determinar el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</a:rPr>
              <a:t>ancho por defecto</a:t>
            </a:r>
            <a:r>
              <a:rPr lang="es"/>
              <a:t> de un item flexible como si de la propiedad </a:t>
            </a:r>
            <a:r>
              <a:rPr b="1" lang="es"/>
              <a:t>width</a:t>
            </a:r>
            <a:r>
              <a:rPr lang="es"/>
              <a:t> se tratara. </a:t>
            </a:r>
            <a:endParaRPr b="1" i="1"/>
          </a:p>
        </p:txBody>
      </p:sp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82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Basis</a:t>
            </a:r>
            <a:endParaRPr/>
          </a:p>
        </p:txBody>
      </p:sp>
      <p:sp>
        <p:nvSpPr>
          <p:cNvPr id="282" name="Google Shape;282;p33"/>
          <p:cNvSpPr txBox="1"/>
          <p:nvPr>
            <p:ph type="title"/>
          </p:nvPr>
        </p:nvSpPr>
        <p:spPr>
          <a:xfrm>
            <a:off x="376075" y="288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075" y="1457087"/>
            <a:ext cx="3133585" cy="11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075" y="3082813"/>
            <a:ext cx="3591276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la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magia</a:t>
            </a:r>
            <a:r>
              <a:rPr lang="es"/>
              <a:t> de flexbox, con ellos podemos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distribuir</a:t>
            </a:r>
            <a:r>
              <a:rPr lang="es"/>
              <a:t> </a:t>
            </a:r>
            <a:r>
              <a:rPr i="1" lang="es" u="sng">
                <a:solidFill>
                  <a:srgbClr val="E15BBA"/>
                </a:solidFill>
              </a:rPr>
              <a:t>uniforme y automáticamente</a:t>
            </a:r>
            <a:r>
              <a:rPr lang="es"/>
              <a:t> nuestros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elementos hijos</a:t>
            </a:r>
            <a:r>
              <a:rPr lang="es"/>
              <a:t> dentro de un contenedor flexible.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Existen </a:t>
            </a:r>
            <a:r>
              <a:rPr lang="es">
                <a:solidFill>
                  <a:srgbClr val="F8C823"/>
                </a:solidFill>
                <a:highlight>
                  <a:srgbClr val="F9F9F9"/>
                </a:highlight>
              </a:rPr>
              <a:t>múltiples</a:t>
            </a:r>
            <a:r>
              <a:rPr lang="es"/>
              <a:t> opciones y según cual usemos </a:t>
            </a:r>
            <a:r>
              <a:rPr b="1" lang="es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actúan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 sobre el main axis</a:t>
            </a:r>
            <a:r>
              <a:rPr lang="es"/>
              <a:t> o el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cross axis</a:t>
            </a:r>
            <a:r>
              <a:rPr lang="es"/>
              <a:t> dependiendo el </a:t>
            </a:r>
            <a:r>
              <a:rPr lang="es" u="sng"/>
              <a:t>flex direction que hayamos aplicado</a:t>
            </a:r>
            <a:r>
              <a:rPr lang="es"/>
              <a:t>. </a:t>
            </a:r>
            <a:endParaRPr/>
          </a:p>
        </p:txBody>
      </p:sp>
      <p:sp>
        <p:nvSpPr>
          <p:cNvPr id="290" name="Google Shape;290;p34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Alineaciones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justify-content</a:t>
            </a:r>
            <a:endParaRPr sz="2500"/>
          </a:p>
        </p:txBody>
      </p:sp>
      <p:sp>
        <p:nvSpPr>
          <p:cNvPr id="296" name="Google Shape;296;p35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space-between | space-around | space-evenly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del </a:t>
            </a:r>
            <a:r>
              <a:rPr b="1" lang="es" sz="1400"/>
              <a:t>eje principal</a:t>
            </a:r>
            <a:r>
              <a:rPr lang="es" sz="1400"/>
              <a:t> o </a:t>
            </a:r>
            <a:r>
              <a:rPr b="1" lang="es" sz="1400">
                <a:solidFill>
                  <a:srgbClr val="F9F9F9"/>
                </a:solidFill>
                <a:highlight>
                  <a:srgbClr val="E15BBA"/>
                </a:highlight>
              </a:rPr>
              <a:t>main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563" y="1454300"/>
            <a:ext cx="4826225" cy="310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00" y="1491450"/>
            <a:ext cx="1821075" cy="30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04" name="Google Shape;304;p36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stretch | baseline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del </a:t>
            </a:r>
            <a:r>
              <a:rPr b="1" lang="es" sz="1400"/>
              <a:t>eje secundario</a:t>
            </a:r>
            <a:r>
              <a:rPr lang="es" sz="1400"/>
              <a:t> o </a:t>
            </a:r>
            <a:r>
              <a:rPr b="1" lang="es" sz="1400">
                <a:solidFill>
                  <a:srgbClr val="F9F9F9"/>
                </a:solidFill>
                <a:highlight>
                  <a:srgbClr val="7685E6"/>
                </a:highlight>
              </a:rPr>
              <a:t>cross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25" y="1348725"/>
            <a:ext cx="2560375" cy="30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950" y="1919025"/>
            <a:ext cx="5341350" cy="18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12" name="Google Shape;312;p37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space-between | space-around | space-evenly | stretch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cada una de las </a:t>
            </a:r>
            <a:r>
              <a:rPr b="1" lang="es" sz="1400">
                <a:solidFill>
                  <a:srgbClr val="FF8B39"/>
                </a:solidFill>
              </a:rPr>
              <a:t>líneas</a:t>
            </a:r>
            <a:r>
              <a:rPr lang="es" sz="1400"/>
              <a:t> del </a:t>
            </a:r>
            <a:r>
              <a:rPr lang="es" sz="1400">
                <a:solidFill>
                  <a:srgbClr val="F9F9F9"/>
                </a:solidFill>
                <a:highlight>
                  <a:srgbClr val="377BC7"/>
                </a:highlight>
              </a:rPr>
              <a:t>contenedor multilínea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50" y="1208250"/>
            <a:ext cx="4534700" cy="35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319" name="Google Shape;319;p38"/>
          <p:cNvSpPr txBox="1"/>
          <p:nvPr>
            <p:ph idx="4294967295" type="body"/>
          </p:nvPr>
        </p:nvSpPr>
        <p:spPr>
          <a:xfrm>
            <a:off x="326000" y="595650"/>
            <a:ext cx="85206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auto | flex-start | flex-end | center | stretch | baseline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Nos permite </a:t>
            </a:r>
            <a:r>
              <a:rPr lang="es" sz="1400" u="sng"/>
              <a:t>asignar</a:t>
            </a:r>
            <a:r>
              <a:rPr lang="es" sz="1400"/>
              <a:t> un </a:t>
            </a:r>
            <a:r>
              <a:rPr b="1" lang="es" sz="1400"/>
              <a:t>align-item</a:t>
            </a:r>
            <a:r>
              <a:rPr lang="es" sz="1400"/>
              <a:t> diferente a </a:t>
            </a:r>
            <a:r>
              <a:rPr lang="es" sz="1400">
                <a:solidFill>
                  <a:srgbClr val="F9F9F9"/>
                </a:solidFill>
                <a:highlight>
                  <a:srgbClr val="FF8B39"/>
                </a:highlight>
              </a:rPr>
              <a:t>un solo elemento hijo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63" y="2091200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2563" y="1729250"/>
            <a:ext cx="40481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08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09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07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Flexbox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Display Flex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Características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Propiedades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9" name="Google Shape;159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4100" y="30364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GRID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Grid Layout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23692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3692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3692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Intermedio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Transiciones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Transformaciones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Animaciones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Pseudoselectores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Pseudoclases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31275" y="32626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631275" y="348627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Estructura en nuestros estilos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490250" y="297300"/>
            <a:ext cx="8061000" cy="17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Hoy presentamos…</a:t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49" y="1800700"/>
            <a:ext cx="2796200" cy="23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</a:t>
            </a:r>
            <a:endParaRPr/>
          </a:p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nuevo mejor amigo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mencionamos anteriormente, en el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pasado</a:t>
            </a:r>
            <a:r>
              <a:rPr lang="es"/>
              <a:t> para </a:t>
            </a:r>
            <a:r>
              <a:rPr lang="es" u="sng"/>
              <a:t>maquetar</a:t>
            </a:r>
            <a:r>
              <a:rPr lang="es"/>
              <a:t> la estructura de </a:t>
            </a:r>
            <a:r>
              <a:rPr i="1" lang="es">
                <a:solidFill>
                  <a:srgbClr val="E15BBA"/>
                </a:solidFill>
              </a:rPr>
              <a:t>un sitio web</a:t>
            </a:r>
            <a:r>
              <a:rPr lang="es"/>
              <a:t>, era necesario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recurrir</a:t>
            </a:r>
            <a:r>
              <a:rPr lang="es"/>
              <a:t> a las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tablas</a:t>
            </a:r>
            <a:r>
              <a:rPr lang="es"/>
              <a:t> o a la propiedad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float</a:t>
            </a:r>
            <a:r>
              <a:rPr lang="es"/>
              <a:t> y sus raros comportamientos.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es un </a:t>
            </a:r>
            <a:r>
              <a:rPr b="1" lang="es" u="sng"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s"/>
              <a:t> de elementos que </a:t>
            </a:r>
            <a:r>
              <a:rPr lang="es" u="sng"/>
              <a:t>nos invita a olvidar estos mecanismos</a:t>
            </a:r>
            <a:r>
              <a:rPr lang="es"/>
              <a:t> y utilizar una mecánica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más potente, limpia y flexible</a:t>
            </a:r>
            <a:r>
              <a:rPr lang="es"/>
              <a:t>, en la que los elementos HTML </a:t>
            </a:r>
            <a:r>
              <a:rPr i="1" lang="es">
                <a:solidFill>
                  <a:srgbClr val="E15BBA"/>
                </a:solidFill>
              </a:rPr>
              <a:t>se adaptan y fluyen automáticamente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De este modo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lograremos</a:t>
            </a:r>
            <a:r>
              <a:rPr i="1" lang="es"/>
              <a:t> que nuestros diseños </a:t>
            </a:r>
            <a:r>
              <a:rPr i="1" lang="es">
                <a:solidFill>
                  <a:srgbClr val="FF9900"/>
                </a:solidFill>
                <a:highlight>
                  <a:srgbClr val="F9F9F9"/>
                </a:highlight>
              </a:rPr>
              <a:t>sean adaptables a diferentes tamaños</a:t>
            </a:r>
            <a:r>
              <a:rPr i="1" lang="es"/>
              <a:t> de pantallas con </a:t>
            </a:r>
            <a:r>
              <a:rPr i="1" lang="es" u="sng"/>
              <a:t>menos código</a:t>
            </a:r>
            <a:r>
              <a:rPr i="1" lang="es"/>
              <a:t>.</a:t>
            </a:r>
            <a:endParaRPr i="1"/>
          </a:p>
        </p:txBody>
      </p:sp>
      <p:sp>
        <p:nvSpPr>
          <p:cNvPr id="196" name="Google Shape;196;p2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Flexbox?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Container - Flex Item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26000" y="1152475"/>
            <a:ext cx="86661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Flexbox para </a:t>
            </a:r>
            <a:r>
              <a:rPr b="1" lang="es"/>
              <a:t>posicionar</a:t>
            </a:r>
            <a:r>
              <a:rPr lang="es"/>
              <a:t> nuestros elementos debemos </a:t>
            </a:r>
            <a:r>
              <a:rPr lang="es" u="sng"/>
              <a:t>asignarle el comportamiento</a:t>
            </a:r>
            <a:r>
              <a:rPr lang="es"/>
              <a:t> que buscamos al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contenedor padre</a:t>
            </a:r>
            <a:r>
              <a:rPr lang="es"/>
              <a:t> de estos, </a:t>
            </a:r>
            <a:r>
              <a:rPr lang="es" u="sng"/>
              <a:t>a diferencia</a:t>
            </a:r>
            <a:r>
              <a:rPr lang="es"/>
              <a:t> de otras alternativas como </a:t>
            </a:r>
            <a:r>
              <a:rPr b="1" i="1" lang="es"/>
              <a:t>display inline, inline-block</a:t>
            </a:r>
            <a:r>
              <a:rPr lang="es"/>
              <a:t> o con la propiedad </a:t>
            </a:r>
            <a:r>
              <a:rPr b="1" lang="es"/>
              <a:t>float</a:t>
            </a:r>
            <a:r>
              <a:rPr lang="es"/>
              <a:t> donde la propiedad </a:t>
            </a:r>
            <a:r>
              <a:rPr b="1" lang="es">
                <a:solidFill>
                  <a:srgbClr val="F8C823"/>
                </a:solidFill>
              </a:rPr>
              <a:t>se aplicaba</a:t>
            </a:r>
            <a:r>
              <a:rPr lang="es"/>
              <a:t> a </a:t>
            </a:r>
            <a:r>
              <a:rPr lang="es" u="sng"/>
              <a:t>cada elemento de forma individual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Esto nos trae un </a:t>
            </a:r>
            <a:r>
              <a:rPr lang="es" u="sng"/>
              <a:t>nuevo enfoque</a:t>
            </a:r>
            <a:r>
              <a:rPr lang="es"/>
              <a:t> de </a:t>
            </a:r>
            <a:r>
              <a:rPr b="1" i="1" lang="es">
                <a:solidFill>
                  <a:srgbClr val="E15BBA"/>
                </a:solidFill>
              </a:rPr>
              <a:t>“Flex Container”</a:t>
            </a:r>
            <a:r>
              <a:rPr lang="es"/>
              <a:t> que es el elemento padre que tendrá en su interior cada uno de los ítems flexibles y </a:t>
            </a:r>
            <a:r>
              <a:rPr b="1" i="1" lang="es">
                <a:solidFill>
                  <a:srgbClr val="7685E6"/>
                </a:solidFill>
              </a:rPr>
              <a:t>“Flex Item”</a:t>
            </a:r>
            <a:r>
              <a:rPr lang="es"/>
              <a:t> que son cada uno de los hijos que tendrá el contenedor en su interior.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888" y="3257750"/>
            <a:ext cx="3202075" cy="12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38" y="3257750"/>
            <a:ext cx="3202075" cy="127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Ejes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326000" y="1152475"/>
            <a:ext cx="86661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es un </a:t>
            </a:r>
            <a:r>
              <a:rPr b="1" lang="es">
                <a:solidFill>
                  <a:srgbClr val="377BC7"/>
                </a:solidFill>
              </a:rPr>
              <a:t>conjunto de propiedades CSS</a:t>
            </a:r>
            <a:r>
              <a:rPr lang="es"/>
              <a:t> que nos permiten posicionar nuestros elementos HTML con mayor facilidad bajo la premisa de </a:t>
            </a:r>
            <a:r>
              <a:rPr i="1" lang="es">
                <a:solidFill>
                  <a:srgbClr val="F9F9F9"/>
                </a:solidFill>
                <a:highlight>
                  <a:srgbClr val="7685E6"/>
                </a:highlight>
              </a:rPr>
              <a:t>establecer una dirección vertical u horizontal</a:t>
            </a:r>
            <a:r>
              <a:rPr lang="es"/>
              <a:t> para nuestros </a:t>
            </a:r>
            <a:r>
              <a:rPr lang="es" u="sng"/>
              <a:t>elementos hijos desde un elemento padre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Esto nos obliga a </a:t>
            </a:r>
            <a:r>
              <a:rPr b="1" lang="es"/>
              <a:t>trabajar nuestros contenedores</a:t>
            </a:r>
            <a:r>
              <a:rPr lang="es"/>
              <a:t> sobre </a:t>
            </a:r>
            <a:r>
              <a:rPr b="1" lang="es">
                <a:solidFill>
                  <a:srgbClr val="F9F9F9"/>
                </a:solidFill>
                <a:highlight>
                  <a:srgbClr val="377BC7"/>
                </a:highlight>
              </a:rPr>
              <a:t>un</a:t>
            </a:r>
            <a:r>
              <a:rPr lang="es"/>
              <a:t> solo eje </a:t>
            </a:r>
            <a:r>
              <a:rPr lang="es" u="sng"/>
              <a:t>al mismo tiempo</a:t>
            </a:r>
            <a:r>
              <a:rPr lang="es"/>
              <a:t>, ya sea en eje </a:t>
            </a:r>
            <a:r>
              <a:rPr b="1" lang="es"/>
              <a:t>Y</a:t>
            </a:r>
            <a:r>
              <a:rPr lang="es"/>
              <a:t> (vertical) o el eje </a:t>
            </a:r>
            <a:r>
              <a:rPr b="1" lang="es"/>
              <a:t>X</a:t>
            </a:r>
            <a:r>
              <a:rPr lang="es"/>
              <a:t> (horizontal) o como </a:t>
            </a:r>
            <a:r>
              <a:rPr lang="es"/>
              <a:t>comúnmente</a:t>
            </a:r>
            <a:r>
              <a:rPr lang="es"/>
              <a:t> se los conoce, </a:t>
            </a:r>
            <a:r>
              <a:rPr b="1" lang="es">
                <a:solidFill>
                  <a:srgbClr val="E15BBA"/>
                </a:solidFill>
              </a:rPr>
              <a:t>columna</a:t>
            </a:r>
            <a:r>
              <a:rPr lang="es"/>
              <a:t> o </a:t>
            </a:r>
            <a:r>
              <a:rPr b="1" lang="es">
                <a:solidFill>
                  <a:srgbClr val="FF8B39"/>
                </a:solidFill>
              </a:rPr>
              <a:t>fila</a:t>
            </a:r>
            <a:r>
              <a:rPr lang="es"/>
              <a:t>.</a:t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913" y="3004975"/>
            <a:ext cx="4576174" cy="12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